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5" r:id="rId3"/>
    <p:sldId id="259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DA0FFDF6-B298-45DC-B6FC-3489302AD83C}">
          <p14:sldIdLst>
            <p14:sldId id="256"/>
            <p14:sldId id="275"/>
            <p14:sldId id="259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</p14:sldIdLst>
        </p14:section>
        <p14:section name="Sezione senza titolo" id="{1B993EC6-F530-415E-9F06-0C9AC6AC817F}">
          <p14:sldIdLst/>
        </p14:section>
        <p14:section name="Sezione senza titolo" id="{596F62DB-6126-4214-B1F7-A2551F48D55A}">
          <p14:sldIdLst/>
        </p14:section>
        <p14:section name="Sezione senza titolo" id="{5EEBFAEC-436D-4B30-9F2A-F38E19405405}">
          <p14:sldIdLst/>
        </p14:section>
        <p14:section name="Sezione senza titolo" id="{B00CA685-9905-44CD-819B-00B55359FB82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77" autoAdjust="0"/>
  </p:normalViewPr>
  <p:slideViewPr>
    <p:cSldViewPr>
      <p:cViewPr>
        <p:scale>
          <a:sx n="77" d="100"/>
          <a:sy n="77" d="100"/>
        </p:scale>
        <p:origin x="-144" y="10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FDA1E-D92B-43BF-9791-A7645E8CBFA8}" type="datetimeFigureOut">
              <a:rPr lang="it-IT" smtClean="0"/>
              <a:pPr/>
              <a:t>10/04/2018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8C399-8BC9-408E-A105-9556738CB9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364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8C399-8BC9-408E-A105-9556738CB964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9054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8C399-8BC9-408E-A105-9556738CB964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9054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7FCE-4C1C-41D3-BF03-E1548A073ACE}" type="datetime1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39BB-314B-4928-89E7-648777651682}" type="datetime1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53FF-2D63-43FF-A73D-8FAB03F6659B}" type="datetime1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0C88-8C2C-4BC2-BF5B-3BC0D130B159}" type="datetime1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21E6-E4E4-4DE9-8A24-75A1FC8D71C1}" type="datetime1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AE3A-75C1-46D3-8EA3-ACC20CB5ABB9}" type="datetime1">
              <a:rPr lang="it-IT" smtClean="0"/>
              <a:t>10/04/2018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5F7B-F146-4E80-A2A5-94168F706C09}" type="datetime1">
              <a:rPr lang="it-IT" smtClean="0"/>
              <a:t>10/04/2018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795D6-9C71-4EDB-A551-5F4F69D9709C}" type="datetime1">
              <a:rPr lang="it-IT" smtClean="0"/>
              <a:t>10/04/2018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2E18-6CFF-4F90-8AEA-AFF445C84D35}" type="datetime1">
              <a:rPr lang="it-IT" smtClean="0"/>
              <a:t>10/04/2018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8768-977C-441D-B3F7-022B194B13CA}" type="datetime1">
              <a:rPr lang="it-IT" smtClean="0"/>
              <a:t>10/04/2018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83227-BF42-4B6B-B3B4-5D20509B87F8}" type="datetime1">
              <a:rPr lang="it-IT" smtClean="0"/>
              <a:t>10/04/2018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94A8F-C702-47BA-9367-D1A635875083}" type="datetime1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352928" cy="530614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LINEE GUIDA ANAC N. 4/2016 </a:t>
            </a:r>
          </a:p>
          <a:p>
            <a:pPr algn="just"/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 AI SENSI DELL’ART. 36, COMMA 7, DEL D.LGS. N. 50 DEL 2016, AGGIORNATE CON DELIBERA N. 206 DEL 1 MARZO 2018 , IN VIGORE DAL  9 aprile 2018   </a:t>
            </a:r>
            <a:r>
              <a:rPr lang="it-IT" sz="2800" dirty="0" smtClean="0"/>
              <a:t>.</a:t>
            </a:r>
          </a:p>
          <a:p>
            <a:pPr algn="just"/>
            <a:r>
              <a:rPr lang="it-IT" sz="1600" dirty="0" smtClean="0">
                <a:solidFill>
                  <a:schemeClr val="tx1"/>
                </a:solidFill>
              </a:rPr>
              <a:t>SOMMARIO</a:t>
            </a:r>
          </a:p>
          <a:p>
            <a:pPr algn="just"/>
            <a:r>
              <a:rPr lang="it-IT" sz="1600" dirty="0" smtClean="0">
                <a:solidFill>
                  <a:schemeClr val="tx1"/>
                </a:solidFill>
              </a:rPr>
              <a:t>PAR. 1 – oggetto e ambito di applicazione</a:t>
            </a:r>
          </a:p>
          <a:p>
            <a:pPr algn="just"/>
            <a:r>
              <a:rPr lang="it-IT" sz="1600" dirty="0" smtClean="0">
                <a:solidFill>
                  <a:schemeClr val="tx1"/>
                </a:solidFill>
              </a:rPr>
              <a:t>PAR. 2 – il valore stimato dell’appalto</a:t>
            </a:r>
          </a:p>
          <a:p>
            <a:pPr algn="just"/>
            <a:r>
              <a:rPr lang="it-IT" sz="1600" dirty="0" smtClean="0">
                <a:solidFill>
                  <a:schemeClr val="tx1"/>
                </a:solidFill>
              </a:rPr>
              <a:t>PAR. 3 -  principi comuni</a:t>
            </a:r>
          </a:p>
          <a:p>
            <a:pPr algn="just"/>
            <a:r>
              <a:rPr lang="it-IT" sz="1600" dirty="0" smtClean="0">
                <a:solidFill>
                  <a:schemeClr val="tx1"/>
                </a:solidFill>
              </a:rPr>
              <a:t>PAR. 4 – l’affidamento e l’esecuzione dei lavori, servizi e forniture di importo inferiore a 40.000,00 €</a:t>
            </a:r>
          </a:p>
          <a:p>
            <a:pPr algn="just"/>
            <a:r>
              <a:rPr lang="it-IT" sz="1600" dirty="0" smtClean="0">
                <a:solidFill>
                  <a:schemeClr val="tx1"/>
                </a:solidFill>
              </a:rPr>
              <a:t>PAR. 5 – la procedura negoziata per l’affidamento di contratti di lavori di importo pari o superiore a 40.000,00 € e inferiore a 150.000,00 € e per l’affidamento di contratti di servizi e forniture di importo pari o superiore a 40.000,00 € e inf. alle soglie di rilevanza comunitaria di cui all’art. 35</a:t>
            </a:r>
          </a:p>
          <a:p>
            <a:pPr algn="just"/>
            <a:r>
              <a:rPr lang="it-IT" sz="1600" dirty="0" smtClean="0">
                <a:solidFill>
                  <a:schemeClr val="tx1"/>
                </a:solidFill>
              </a:rPr>
              <a:t>PAR. 6 -  la procedura negoziata per l’affidamento di contratti di lavori di importo pari o superiore a euro 1.000.000,00</a:t>
            </a:r>
          </a:p>
          <a:p>
            <a:pPr algn="just"/>
            <a:r>
              <a:rPr lang="it-IT" sz="1600" dirty="0" smtClean="0">
                <a:solidFill>
                  <a:schemeClr val="tx1"/>
                </a:solidFill>
              </a:rPr>
              <a:t>PAR. 7 – entrata in vigore</a:t>
            </a:r>
          </a:p>
          <a:p>
            <a:pPr algn="just"/>
            <a:endParaRPr lang="it-IT" sz="1600" dirty="0" smtClean="0">
              <a:solidFill>
                <a:schemeClr val="tx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48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PROCEDURA NEGOZIATA DA 40.000,00 € FINO ALLE SOGLIE COMUNITARIE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3600" dirty="0" smtClean="0"/>
              <a:t>- per servizi e forniture fino a 221.000,00 € (Amministrazioni locali)</a:t>
            </a:r>
          </a:p>
          <a:p>
            <a:pPr algn="just">
              <a:buFontTx/>
              <a:buChar char="-"/>
            </a:pPr>
            <a:r>
              <a:rPr lang="it-IT" sz="3600" dirty="0"/>
              <a:t>p</a:t>
            </a:r>
            <a:r>
              <a:rPr lang="it-IT" sz="3600" dirty="0" smtClean="0"/>
              <a:t>er servizi e forniture fino a 144.000,00 € (Amministrazioni statali)</a:t>
            </a:r>
          </a:p>
          <a:p>
            <a:pPr algn="just">
              <a:buFontTx/>
              <a:buChar char="-"/>
            </a:pPr>
            <a:r>
              <a:rPr lang="it-IT" sz="3600" dirty="0"/>
              <a:t>p</a:t>
            </a:r>
            <a:r>
              <a:rPr lang="it-IT" sz="3600" dirty="0" smtClean="0"/>
              <a:t>er i servizi e forniture di cui all’</a:t>
            </a:r>
            <a:r>
              <a:rPr lang="it-IT" sz="3600" dirty="0" err="1" smtClean="0"/>
              <a:t>all</a:t>
            </a:r>
            <a:r>
              <a:rPr lang="it-IT" sz="3600" dirty="0" smtClean="0"/>
              <a:t>. IX  (servizi sanitari, servizi sociali in materia di istruzione ecc.) fino a 750.000,00 €</a:t>
            </a:r>
          </a:p>
          <a:p>
            <a:pPr algn="just">
              <a:buFontTx/>
              <a:buChar char="-"/>
            </a:pPr>
            <a:r>
              <a:rPr lang="it-IT" sz="3600" dirty="0"/>
              <a:t>p</a:t>
            </a:r>
            <a:r>
              <a:rPr lang="it-IT" sz="3600" dirty="0" smtClean="0"/>
              <a:t>er il Lavori fino ad un 1.000.000,00 €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459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FASI DELLA PROCEDURA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742950" indent="-742950" algn="just">
              <a:buAutoNum type="arabicPeriod"/>
            </a:pPr>
            <a:r>
              <a:rPr lang="it-IT" sz="4500" dirty="0" smtClean="0"/>
              <a:t>Determina a contrarre</a:t>
            </a:r>
          </a:p>
          <a:p>
            <a:pPr marL="0" indent="0" algn="just">
              <a:buNone/>
            </a:pPr>
            <a:r>
              <a:rPr lang="it-IT" sz="4500" dirty="0" smtClean="0"/>
              <a:t>                            ↓ </a:t>
            </a:r>
          </a:p>
          <a:p>
            <a:pPr marL="0" indent="0" algn="just">
              <a:buNone/>
            </a:pPr>
            <a:r>
              <a:rPr lang="it-IT" sz="3800" dirty="0" smtClean="0"/>
              <a:t>-    l’indicazione dell’interesse pubblico che si intende soddisfare;</a:t>
            </a:r>
          </a:p>
          <a:p>
            <a:pPr algn="just">
              <a:buFontTx/>
              <a:buChar char="-"/>
            </a:pPr>
            <a:r>
              <a:rPr lang="it-IT" sz="3800" dirty="0"/>
              <a:t>l</a:t>
            </a:r>
            <a:r>
              <a:rPr lang="it-IT" sz="3800" dirty="0" smtClean="0"/>
              <a:t>e caratteristiche delle opere, dei beni, dei servizi che si intendono acquistare;</a:t>
            </a:r>
          </a:p>
          <a:p>
            <a:pPr algn="just">
              <a:buFontTx/>
              <a:buChar char="-"/>
            </a:pPr>
            <a:r>
              <a:rPr lang="it-IT" sz="3800" dirty="0"/>
              <a:t>l</a:t>
            </a:r>
            <a:r>
              <a:rPr lang="it-IT" sz="3800" dirty="0" smtClean="0"/>
              <a:t>’importo massimo stimato dell’affidamento e la relativa copertura contabile;</a:t>
            </a:r>
          </a:p>
          <a:p>
            <a:pPr algn="just">
              <a:buFontTx/>
              <a:buChar char="-"/>
            </a:pPr>
            <a:r>
              <a:rPr lang="it-IT" sz="3800" dirty="0"/>
              <a:t>l</a:t>
            </a:r>
            <a:r>
              <a:rPr lang="it-IT" sz="3800" dirty="0" smtClean="0"/>
              <a:t>a procedura che si intende seguire con una sintetica indicazione delle ragioni;</a:t>
            </a:r>
          </a:p>
          <a:p>
            <a:pPr algn="just">
              <a:buFontTx/>
              <a:buChar char="-"/>
            </a:pPr>
            <a:r>
              <a:rPr lang="it-IT" sz="3800" dirty="0"/>
              <a:t>i</a:t>
            </a:r>
            <a:r>
              <a:rPr lang="it-IT" sz="3800" dirty="0" smtClean="0"/>
              <a:t> criteri per la selezione degli operatori economici e delle offerte;</a:t>
            </a:r>
          </a:p>
          <a:p>
            <a:pPr algn="just">
              <a:buFontTx/>
              <a:buChar char="-"/>
            </a:pPr>
            <a:r>
              <a:rPr lang="it-IT" sz="3800" dirty="0"/>
              <a:t>l</a:t>
            </a:r>
            <a:r>
              <a:rPr lang="it-IT" sz="3800" dirty="0" smtClean="0"/>
              <a:t>e principali condizioni contrattuali.</a:t>
            </a:r>
          </a:p>
          <a:p>
            <a:pPr algn="just">
              <a:buFontTx/>
              <a:buChar char="-"/>
            </a:pPr>
            <a:endParaRPr lang="it-IT" sz="36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608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FASI DELLA PROCEDURA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 algn="just">
              <a:buAutoNum type="arabicPeriod"/>
            </a:pPr>
            <a:r>
              <a:rPr lang="it-IT" sz="4500" b="1" dirty="0" smtClean="0"/>
              <a:t>Scelta dei candidati da invitare</a:t>
            </a:r>
          </a:p>
          <a:p>
            <a:pPr marL="0" indent="0" algn="just">
              <a:buNone/>
            </a:pPr>
            <a:r>
              <a:rPr lang="it-IT" sz="4500" dirty="0" smtClean="0"/>
              <a:t>                            ↓ </a:t>
            </a:r>
          </a:p>
          <a:p>
            <a:pPr marL="0" indent="0" algn="just">
              <a:buNone/>
            </a:pPr>
            <a:r>
              <a:rPr lang="it-IT" sz="3800" dirty="0" smtClean="0"/>
              <a:t>-    </a:t>
            </a:r>
            <a:r>
              <a:rPr lang="it-IT" sz="3800" dirty="0"/>
              <a:t>c</a:t>
            </a:r>
            <a:r>
              <a:rPr lang="it-IT" sz="3800" dirty="0" smtClean="0"/>
              <a:t>onsultazione elenchi</a:t>
            </a:r>
          </a:p>
          <a:p>
            <a:pPr algn="just">
              <a:buFontTx/>
              <a:buChar char="-"/>
            </a:pPr>
            <a:r>
              <a:rPr lang="it-IT" sz="3800" dirty="0" smtClean="0"/>
              <a:t>  manifestazione di interesse</a:t>
            </a:r>
          </a:p>
          <a:p>
            <a:pPr algn="just">
              <a:buFontTx/>
              <a:buChar char="-"/>
            </a:pPr>
            <a:endParaRPr lang="it-IT" sz="36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438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FASI DELLA PROCEDURA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it-IT" sz="5900" b="1" dirty="0" smtClean="0"/>
              <a:t>2. Avviso di manifestazione di interesse </a:t>
            </a:r>
          </a:p>
          <a:p>
            <a:pPr marL="0" indent="0" algn="just">
              <a:buNone/>
            </a:pPr>
            <a:r>
              <a:rPr lang="it-IT" sz="4400" dirty="0" smtClean="0"/>
              <a:t>                                         ↓ </a:t>
            </a:r>
          </a:p>
          <a:p>
            <a:pPr marL="542925" indent="-542925" algn="just">
              <a:buNone/>
            </a:pPr>
            <a:r>
              <a:rPr lang="it-IT" sz="4400" dirty="0" smtClean="0"/>
              <a:t>-    </a:t>
            </a:r>
            <a:r>
              <a:rPr lang="it-IT" sz="5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it-IT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orma di pubblicazione </a:t>
            </a:r>
            <a:r>
              <a:rPr lang="it-IT" sz="5100" dirty="0" smtClean="0"/>
              <a:t>(sul profilo del committente, nella sezione Amministrazione Trasparente);</a:t>
            </a:r>
          </a:p>
          <a:p>
            <a:pPr marL="542925" indent="-542925" algn="just">
              <a:buFontTx/>
              <a:buChar char="-"/>
            </a:pPr>
            <a:r>
              <a:rPr lang="it-IT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tempi di pubblicazione</a:t>
            </a:r>
            <a:r>
              <a:rPr lang="it-IT" sz="5100" dirty="0" smtClean="0"/>
              <a:t>: almeno per 15 giorni, ridotti a 5 in  caso di urgenza;</a:t>
            </a:r>
          </a:p>
          <a:p>
            <a:pPr marL="542925" indent="-542925" algn="just">
              <a:buFontTx/>
              <a:buChar char="-"/>
            </a:pPr>
            <a:r>
              <a:rPr lang="it-IT" sz="5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it-IT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ontenuto minimo: </a:t>
            </a:r>
            <a:r>
              <a:rPr lang="it-IT" sz="5100" dirty="0" smtClean="0"/>
              <a:t>valore dell’affidamento, elementi essenziali del contratto, requisiti di idoneità professionale, requisiti minimi di capacità economica/finanziaria,  le capacità tecniche e professionali richieste ai fini della partecipazione, il numero minimo ed eventualmente massimo di operatori che saranno invitati alla procedura, i criteri di selezione degli operatori economici, le modalità per comunicare con la stazione appaltante. </a:t>
            </a:r>
          </a:p>
          <a:p>
            <a:pPr algn="just">
              <a:buFontTx/>
              <a:buChar char="-"/>
            </a:pPr>
            <a:endParaRPr lang="it-IT" sz="36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495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FASI DELLA PROCEDURA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it-IT" sz="5900" b="1" dirty="0" smtClean="0"/>
              <a:t>3. Spedizione lettera di invito (garantendo l’anonimato)</a:t>
            </a:r>
          </a:p>
          <a:p>
            <a:pPr marL="0" indent="0" algn="just">
              <a:buNone/>
            </a:pPr>
            <a:r>
              <a:rPr lang="it-IT" sz="4400" dirty="0" smtClean="0"/>
              <a:t>                                         ↓ </a:t>
            </a:r>
          </a:p>
          <a:p>
            <a:pPr marL="542925" indent="-542925" algn="just">
              <a:buNone/>
            </a:pPr>
            <a:r>
              <a:rPr lang="it-IT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contenuto minimo: </a:t>
            </a:r>
          </a:p>
          <a:p>
            <a:pPr algn="just">
              <a:buFontTx/>
              <a:buChar char="-"/>
            </a:pPr>
            <a:r>
              <a:rPr lang="it-IT" sz="4400" dirty="0"/>
              <a:t>o</a:t>
            </a:r>
            <a:r>
              <a:rPr lang="it-IT" sz="4400" dirty="0" smtClean="0"/>
              <a:t>ggetto della prestazione, le relative caratteristiche tecniche e prestazionali e il suo importo complessivo</a:t>
            </a:r>
          </a:p>
          <a:p>
            <a:pPr algn="just">
              <a:buFontTx/>
              <a:buChar char="-"/>
            </a:pPr>
            <a:r>
              <a:rPr lang="it-IT" sz="4400" dirty="0"/>
              <a:t>i</a:t>
            </a:r>
            <a:r>
              <a:rPr lang="it-IT" sz="4400" dirty="0" smtClean="0"/>
              <a:t> requisiti generali e speciali</a:t>
            </a:r>
          </a:p>
          <a:p>
            <a:pPr algn="just">
              <a:buFontTx/>
              <a:buChar char="-"/>
            </a:pPr>
            <a:r>
              <a:rPr lang="it-IT" sz="4400" dirty="0"/>
              <a:t>i</a:t>
            </a:r>
            <a:r>
              <a:rPr lang="it-IT" sz="4400" dirty="0" smtClean="0"/>
              <a:t>l termine di presentazione dell’offerta ed il periodo di validità della stessa</a:t>
            </a:r>
          </a:p>
          <a:p>
            <a:pPr algn="just">
              <a:buFontTx/>
              <a:buChar char="-"/>
            </a:pPr>
            <a:r>
              <a:rPr lang="it-IT" sz="4400" dirty="0" smtClean="0"/>
              <a:t>l’indicazione del termine per l’esecuzione della prestazione </a:t>
            </a:r>
          </a:p>
          <a:p>
            <a:pPr algn="just">
              <a:buFontTx/>
              <a:buChar char="-"/>
            </a:pPr>
            <a:r>
              <a:rPr lang="it-IT" sz="4400" dirty="0" smtClean="0"/>
              <a:t>il criterio di selezione delle offerte;</a:t>
            </a:r>
          </a:p>
          <a:p>
            <a:pPr algn="just">
              <a:buFontTx/>
              <a:buChar char="-"/>
            </a:pPr>
            <a:r>
              <a:rPr lang="it-IT" sz="4400" dirty="0"/>
              <a:t>l</a:t>
            </a:r>
            <a:r>
              <a:rPr lang="it-IT" sz="4400" dirty="0" smtClean="0"/>
              <a:t>a misura delle penali;</a:t>
            </a:r>
          </a:p>
          <a:p>
            <a:pPr algn="just">
              <a:buFontTx/>
              <a:buChar char="-"/>
            </a:pPr>
            <a:r>
              <a:rPr lang="it-IT" sz="4400" dirty="0"/>
              <a:t>l</a:t>
            </a:r>
            <a:r>
              <a:rPr lang="it-IT" sz="4400" dirty="0" smtClean="0"/>
              <a:t>’indicazione dei termini e delle modalità di pagamento;</a:t>
            </a:r>
          </a:p>
          <a:p>
            <a:pPr algn="just">
              <a:buFontTx/>
              <a:buChar char="-"/>
            </a:pPr>
            <a:r>
              <a:rPr lang="it-IT" sz="4400" dirty="0"/>
              <a:t>l</a:t>
            </a:r>
            <a:r>
              <a:rPr lang="it-IT" sz="4400" dirty="0" smtClean="0"/>
              <a:t>’eventuale richiesta di garanzie ;</a:t>
            </a:r>
          </a:p>
          <a:p>
            <a:pPr algn="just">
              <a:buFontTx/>
              <a:buChar char="-"/>
            </a:pPr>
            <a:r>
              <a:rPr lang="it-IT" sz="4400" dirty="0"/>
              <a:t>i</a:t>
            </a:r>
            <a:r>
              <a:rPr lang="it-IT" sz="4400" dirty="0" smtClean="0"/>
              <a:t>l nominativo del RUP;</a:t>
            </a:r>
          </a:p>
          <a:p>
            <a:pPr algn="just">
              <a:buFontTx/>
              <a:buChar char="-"/>
            </a:pPr>
            <a:r>
              <a:rPr lang="it-IT" sz="4400" dirty="0"/>
              <a:t>p</a:t>
            </a:r>
            <a:r>
              <a:rPr lang="it-IT" sz="4400" dirty="0" smtClean="0"/>
              <a:t>revisione dell’eventuale esclusione automatica di cui all’art. 97, comma 8 del </a:t>
            </a:r>
            <a:r>
              <a:rPr lang="it-IT" sz="4400" dirty="0" err="1" smtClean="0"/>
              <a:t>cdc</a:t>
            </a:r>
            <a:r>
              <a:rPr lang="it-IT" sz="4400" dirty="0" smtClean="0"/>
              <a:t>;</a:t>
            </a:r>
          </a:p>
          <a:p>
            <a:pPr algn="just">
              <a:buFontTx/>
              <a:buChar char="-"/>
            </a:pPr>
            <a:r>
              <a:rPr lang="it-IT" sz="4400" dirty="0"/>
              <a:t>l</a:t>
            </a:r>
            <a:r>
              <a:rPr lang="it-IT" sz="4400" dirty="0" smtClean="0"/>
              <a:t>o schema di contratto ed il capitolato tecnico se predisposti;</a:t>
            </a:r>
          </a:p>
          <a:p>
            <a:pPr algn="just">
              <a:buFontTx/>
              <a:buChar char="-"/>
            </a:pPr>
            <a:r>
              <a:rPr lang="it-IT" sz="4400" dirty="0"/>
              <a:t>l</a:t>
            </a:r>
            <a:r>
              <a:rPr lang="it-IT" sz="4400" dirty="0" smtClean="0"/>
              <a:t>a data, l’orario e il luogo di svolgimento della prima seduta pubblica.</a:t>
            </a:r>
            <a:endParaRPr lang="it-IT" sz="36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919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536" y="260649"/>
            <a:ext cx="8352928" cy="108012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sz="4000" dirty="0" smtClean="0"/>
              <a:t>IL VALORE DELL’APPALTO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8352928" cy="422602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endParaRPr lang="it-IT" sz="2400" dirty="0" smtClean="0"/>
          </a:p>
          <a:p>
            <a:pPr algn="just"/>
            <a:r>
              <a:rPr lang="it-IT" sz="3600" dirty="0" smtClean="0">
                <a:solidFill>
                  <a:schemeClr val="tx1"/>
                </a:solidFill>
              </a:rPr>
              <a:t>-  divieto di artificioso frazionamento </a:t>
            </a:r>
            <a:r>
              <a:rPr lang="it-IT" sz="4000" dirty="0" smtClean="0">
                <a:solidFill>
                  <a:schemeClr val="tx1"/>
                </a:solidFill>
              </a:rPr>
              <a:t>	</a:t>
            </a:r>
            <a:r>
              <a:rPr lang="it-IT" sz="2400" dirty="0" smtClean="0">
                <a:solidFill>
                  <a:schemeClr val="tx1"/>
                </a:solidFill>
              </a:rPr>
              <a:t>(effettiva rispondenza al fabbisogno della PA)</a:t>
            </a:r>
          </a:p>
          <a:p>
            <a:pPr marL="444500" indent="-444500" algn="just"/>
            <a:r>
              <a:rPr lang="it-IT" sz="4000" dirty="0" smtClean="0">
                <a:solidFill>
                  <a:schemeClr val="tx1"/>
                </a:solidFill>
              </a:rPr>
              <a:t>- </a:t>
            </a:r>
            <a:r>
              <a:rPr lang="it-IT" sz="3600" dirty="0" smtClean="0">
                <a:solidFill>
                  <a:schemeClr val="tx1"/>
                </a:solidFill>
              </a:rPr>
              <a:t>a scomputo  del contributo per rilascio del </a:t>
            </a:r>
            <a:r>
              <a:rPr lang="it-IT" sz="3600" dirty="0" err="1" smtClean="0">
                <a:solidFill>
                  <a:schemeClr val="tx1"/>
                </a:solidFill>
              </a:rPr>
              <a:t>pdc</a:t>
            </a:r>
            <a:r>
              <a:rPr lang="it-IT" sz="3600" dirty="0" smtClean="0">
                <a:solidFill>
                  <a:schemeClr val="tx1"/>
                </a:solidFill>
              </a:rPr>
              <a:t> </a:t>
            </a:r>
            <a:r>
              <a:rPr lang="it-IT" sz="2400" dirty="0" smtClean="0">
                <a:solidFill>
                  <a:schemeClr val="tx1"/>
                </a:solidFill>
              </a:rPr>
              <a:t>(ai fini del calcolo del valore stimato, vanno comprese tutte le opere di urbanizzazione primaria e secondaria anche se appartenenti a lotti diversi – eccezione: esecuzione diretta delle opere di urbanizzazione </a:t>
            </a:r>
            <a:r>
              <a:rPr lang="it-IT" sz="2400" i="1" dirty="0" smtClean="0">
                <a:solidFill>
                  <a:schemeClr val="tx1"/>
                </a:solidFill>
              </a:rPr>
              <a:t>ex </a:t>
            </a:r>
            <a:r>
              <a:rPr lang="it-IT" sz="2400" dirty="0" smtClean="0">
                <a:solidFill>
                  <a:schemeClr val="tx1"/>
                </a:solidFill>
              </a:rPr>
              <a:t>art. 16, comma 7, del TUE)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56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NORME COMUNI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dirty="0"/>
              <a:t>a</a:t>
            </a:r>
            <a:r>
              <a:rPr lang="it-IT" dirty="0" smtClean="0"/>
              <a:t>rt. 30 </a:t>
            </a:r>
            <a:r>
              <a:rPr lang="it-IT" dirty="0" err="1" smtClean="0"/>
              <a:t>d.lgs</a:t>
            </a:r>
            <a:r>
              <a:rPr lang="it-IT" dirty="0" smtClean="0"/>
              <a:t> n. 50/2016 </a:t>
            </a:r>
            <a:r>
              <a:rPr lang="it-IT" sz="2400" dirty="0" smtClean="0"/>
              <a:t>(principi comuni)</a:t>
            </a:r>
          </a:p>
          <a:p>
            <a:pPr marL="0" indent="0" algn="just">
              <a:buNone/>
            </a:pPr>
            <a:r>
              <a:rPr lang="it-IT" dirty="0"/>
              <a:t>a</a:t>
            </a:r>
            <a:r>
              <a:rPr lang="it-IT" dirty="0" smtClean="0"/>
              <a:t>rt. 34 </a:t>
            </a:r>
            <a:r>
              <a:rPr lang="it-IT" dirty="0" err="1"/>
              <a:t>d.lgs</a:t>
            </a:r>
            <a:r>
              <a:rPr lang="it-IT" dirty="0"/>
              <a:t> n. </a:t>
            </a:r>
            <a:r>
              <a:rPr lang="it-IT" dirty="0" smtClean="0"/>
              <a:t>50/2016 </a:t>
            </a:r>
            <a:r>
              <a:rPr lang="it-IT" sz="2400" dirty="0" smtClean="0"/>
              <a:t>(sostenibilità energetica e ambientale)</a:t>
            </a:r>
          </a:p>
          <a:p>
            <a:pPr marL="0" indent="0" algn="just">
              <a:buNone/>
            </a:pPr>
            <a:r>
              <a:rPr lang="it-IT" dirty="0"/>
              <a:t>a</a:t>
            </a:r>
            <a:r>
              <a:rPr lang="it-IT" dirty="0" smtClean="0"/>
              <a:t>rt. </a:t>
            </a:r>
            <a:r>
              <a:rPr lang="it-IT" dirty="0"/>
              <a:t>42 </a:t>
            </a:r>
            <a:r>
              <a:rPr lang="it-IT" dirty="0" err="1"/>
              <a:t>d.lgs</a:t>
            </a:r>
            <a:r>
              <a:rPr lang="it-IT" dirty="0"/>
              <a:t> n. </a:t>
            </a:r>
            <a:r>
              <a:rPr lang="it-IT" dirty="0" smtClean="0"/>
              <a:t>50/2016 </a:t>
            </a:r>
            <a:r>
              <a:rPr lang="it-IT" sz="2400" dirty="0" smtClean="0"/>
              <a:t>(conflitto di interesse)</a:t>
            </a:r>
          </a:p>
          <a:p>
            <a:pPr marL="0" indent="0" algn="just">
              <a:buNone/>
            </a:pPr>
            <a:r>
              <a:rPr lang="it-IT" dirty="0"/>
              <a:t>a</a:t>
            </a:r>
            <a:r>
              <a:rPr lang="it-IT" dirty="0" smtClean="0"/>
              <a:t>rt. 29 </a:t>
            </a:r>
            <a:r>
              <a:rPr lang="it-IT" dirty="0" err="1"/>
              <a:t>d.lgs</a:t>
            </a:r>
            <a:r>
              <a:rPr lang="it-IT" dirty="0"/>
              <a:t> n. </a:t>
            </a:r>
            <a:r>
              <a:rPr lang="it-IT" dirty="0" smtClean="0"/>
              <a:t>50/2016 </a:t>
            </a:r>
            <a:r>
              <a:rPr lang="it-IT" sz="2400" dirty="0" smtClean="0"/>
              <a:t>(principi in materia di trasparenza)</a:t>
            </a:r>
          </a:p>
          <a:p>
            <a:pPr marL="0" indent="0" algn="just">
              <a:buNone/>
            </a:pPr>
            <a:r>
              <a:rPr lang="it-IT" dirty="0"/>
              <a:t>a</a:t>
            </a:r>
            <a:r>
              <a:rPr lang="it-IT" dirty="0" smtClean="0"/>
              <a:t>rt. 36, comma 1, </a:t>
            </a:r>
            <a:r>
              <a:rPr lang="it-IT" dirty="0" err="1" smtClean="0"/>
              <a:t>d.lgs</a:t>
            </a:r>
            <a:r>
              <a:rPr lang="it-IT" dirty="0" smtClean="0"/>
              <a:t> n. 50/2016 </a:t>
            </a:r>
            <a:r>
              <a:rPr lang="it-IT" sz="2400" dirty="0" smtClean="0"/>
              <a:t>(rotazione – facoltà della c.d. clausola sociale)</a:t>
            </a:r>
          </a:p>
          <a:p>
            <a:pPr marL="0" indent="0" algn="just">
              <a:buNone/>
            </a:pPr>
            <a:r>
              <a:rPr lang="it-IT" dirty="0" smtClean="0"/>
              <a:t>art. 32, comma 10</a:t>
            </a:r>
            <a:r>
              <a:rPr lang="it-IT" dirty="0"/>
              <a:t>, </a:t>
            </a:r>
            <a:r>
              <a:rPr lang="it-IT" dirty="0" err="1"/>
              <a:t>d.lgs</a:t>
            </a:r>
            <a:r>
              <a:rPr lang="it-IT" dirty="0"/>
              <a:t> n. </a:t>
            </a:r>
            <a:r>
              <a:rPr lang="it-IT" dirty="0" smtClean="0"/>
              <a:t>50/2016 </a:t>
            </a:r>
            <a:r>
              <a:rPr lang="it-IT" sz="2600" dirty="0" smtClean="0"/>
              <a:t>(deroga </a:t>
            </a:r>
            <a:r>
              <a:rPr lang="it-IT" sz="2600" i="1" dirty="0" smtClean="0"/>
              <a:t>stand </a:t>
            </a:r>
            <a:r>
              <a:rPr lang="it-IT" sz="2600" i="1" dirty="0" err="1" smtClean="0"/>
              <a:t>still</a:t>
            </a:r>
            <a:r>
              <a:rPr lang="it-IT" sz="2600" dirty="0" smtClean="0"/>
              <a:t>)</a:t>
            </a:r>
          </a:p>
          <a:p>
            <a:pPr marL="0" indent="0" algn="just">
              <a:buNone/>
            </a:pPr>
            <a:r>
              <a:rPr lang="it-IT" sz="2600" dirty="0" smtClean="0"/>
              <a:t>NB: restano fermi gli obblighi derivanti dalla norme sulla </a:t>
            </a:r>
            <a:r>
              <a:rPr lang="it-IT" sz="2600" i="1" dirty="0" err="1" smtClean="0"/>
              <a:t>spending</a:t>
            </a:r>
            <a:r>
              <a:rPr lang="it-IT" sz="2600" i="1" dirty="0" smtClean="0"/>
              <a:t> </a:t>
            </a:r>
            <a:r>
              <a:rPr lang="it-IT" sz="2600" i="1" dirty="0" err="1" smtClean="0"/>
              <a:t>review</a:t>
            </a:r>
            <a:r>
              <a:rPr lang="it-IT" sz="2600" i="1" dirty="0" smtClean="0"/>
              <a:t> </a:t>
            </a:r>
            <a:r>
              <a:rPr lang="it-IT" sz="2600" dirty="0" smtClean="0"/>
              <a:t>e la facoltà di ricorrere alle procedure ordinarie</a:t>
            </a:r>
            <a:endParaRPr lang="it-IT" sz="26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383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PRINCIPI COMUNI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FontTx/>
              <a:buChar char="-"/>
            </a:pPr>
            <a:r>
              <a:rPr lang="it-IT" b="1" dirty="0" smtClean="0"/>
              <a:t>Principio di efficacia: </a:t>
            </a:r>
            <a:r>
              <a:rPr lang="it-IT" sz="2400" dirty="0" smtClean="0"/>
              <a:t>congruità degli atti rispetto al </a:t>
            </a:r>
            <a:r>
              <a:rPr lang="it-IT" sz="2400" dirty="0" smtClean="0"/>
              <a:t>conseguimento dello scopo e dell’interesse pubblico cui sono preordinati</a:t>
            </a:r>
          </a:p>
          <a:p>
            <a:pPr marL="0" indent="0" algn="just">
              <a:buFontTx/>
              <a:buChar char="-"/>
            </a:pPr>
            <a:r>
              <a:rPr lang="it-IT" b="1" dirty="0" smtClean="0"/>
              <a:t>Principio </a:t>
            </a:r>
            <a:r>
              <a:rPr lang="it-IT" b="1" dirty="0" smtClean="0"/>
              <a:t>di economicità </a:t>
            </a:r>
            <a:r>
              <a:rPr lang="it-IT" sz="2400" dirty="0" smtClean="0"/>
              <a:t>(= congruità): l’uso ottimale delle risorse da impiegare nello svolgimento della selezione ovvero nell’esecuzione del </a:t>
            </a:r>
            <a:r>
              <a:rPr lang="it-IT" sz="2400" dirty="0" smtClean="0"/>
              <a:t>contratto</a:t>
            </a:r>
            <a:endParaRPr lang="it-IT" sz="2400" dirty="0" smtClean="0"/>
          </a:p>
          <a:p>
            <a:pPr marL="0" indent="0" algn="just">
              <a:buNone/>
            </a:pPr>
            <a:r>
              <a:rPr lang="it-IT" dirty="0" smtClean="0"/>
              <a:t>- </a:t>
            </a:r>
            <a:r>
              <a:rPr lang="it-IT" b="1" dirty="0" smtClean="0"/>
              <a:t>Principio di rotazione </a:t>
            </a:r>
            <a:r>
              <a:rPr lang="it-IT" sz="2400" dirty="0" smtClean="0"/>
              <a:t>degli affidamenti e degli </a:t>
            </a:r>
            <a:r>
              <a:rPr lang="it-IT" sz="2400" dirty="0" smtClean="0"/>
              <a:t>inviti (sussiste, di norma, il divieto di invitare il contraente uscente e l’operatore </a:t>
            </a:r>
            <a:r>
              <a:rPr lang="it-IT" sz="2400" smtClean="0"/>
              <a:t>da ultimo invitato e non </a:t>
            </a:r>
            <a:r>
              <a:rPr lang="it-IT" sz="2400" dirty="0" smtClean="0"/>
              <a:t>affidatario) – possibilità di suddivisione in fasce con apposito regolamento di contabilità 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575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AFFIDAMENTI DIRETTI (DI IMPORTO INFERIORE A 40.000,00 €)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58775" indent="-358775" algn="just">
              <a:buNone/>
            </a:pPr>
            <a:r>
              <a:rPr lang="it-IT" sz="3600" dirty="0" smtClean="0"/>
              <a:t>- avvio della procedura (determina a contrarre o atto unico)</a:t>
            </a:r>
          </a:p>
          <a:p>
            <a:pPr algn="just">
              <a:buFontTx/>
              <a:buChar char="-"/>
            </a:pPr>
            <a:r>
              <a:rPr lang="it-IT" sz="3600" dirty="0" smtClean="0"/>
              <a:t>motivazione semplificata per gli affidamenti fino a 1.000,00 €</a:t>
            </a:r>
          </a:p>
          <a:p>
            <a:pPr algn="just">
              <a:buFontTx/>
              <a:buChar char="-"/>
            </a:pPr>
            <a:r>
              <a:rPr lang="it-IT" sz="3600" dirty="0"/>
              <a:t>i</a:t>
            </a:r>
            <a:r>
              <a:rPr lang="it-IT" sz="3600" dirty="0" smtClean="0"/>
              <a:t>ndagine di mercato (richiesta preventivi come </a:t>
            </a:r>
            <a:r>
              <a:rPr lang="it-IT" sz="3600" i="1" dirty="0" smtClean="0"/>
              <a:t>best </a:t>
            </a:r>
            <a:r>
              <a:rPr lang="it-IT" sz="3600" i="1" dirty="0" err="1" smtClean="0"/>
              <a:t>practice</a:t>
            </a:r>
            <a:r>
              <a:rPr lang="it-IT" sz="3600" i="1" dirty="0" smtClean="0"/>
              <a:t> </a:t>
            </a:r>
            <a:r>
              <a:rPr lang="it-IT" sz="3600" dirty="0" smtClean="0"/>
              <a:t>- consultazione di listini - ricerca in rete)</a:t>
            </a:r>
            <a:endParaRPr lang="it-IT" sz="36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873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CONTROLLO DEI REQUISITI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85725" indent="-85725" algn="just">
              <a:buAutoNum type="alphaLcParenR"/>
            </a:pPr>
            <a:r>
              <a:rPr lang="it-IT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Fino a 5.000,00 € </a:t>
            </a:r>
          </a:p>
          <a:p>
            <a:pPr marL="0" indent="0" algn="just">
              <a:buNone/>
            </a:pPr>
            <a:r>
              <a:rPr lang="it-IT" sz="3600" dirty="0" smtClean="0"/>
              <a:t>possibilità di stipula del contratto sulla base di autocertificazione, con obbligo di consultazione:</a:t>
            </a:r>
          </a:p>
          <a:p>
            <a:pPr algn="just">
              <a:buFontTx/>
              <a:buChar char="-"/>
            </a:pPr>
            <a:r>
              <a:rPr lang="it-IT" sz="3600" dirty="0"/>
              <a:t>c</a:t>
            </a:r>
            <a:r>
              <a:rPr lang="it-IT" sz="3600" dirty="0" smtClean="0"/>
              <a:t>asellario </a:t>
            </a:r>
            <a:r>
              <a:rPr lang="it-IT" sz="3600" dirty="0" err="1" smtClean="0"/>
              <a:t>Anac</a:t>
            </a:r>
            <a:r>
              <a:rPr lang="it-IT" sz="3600" dirty="0" smtClean="0"/>
              <a:t>;</a:t>
            </a:r>
          </a:p>
          <a:p>
            <a:pPr algn="just">
              <a:buFontTx/>
              <a:buChar char="-"/>
            </a:pPr>
            <a:r>
              <a:rPr lang="it-IT" sz="3600" dirty="0" err="1"/>
              <a:t>d</a:t>
            </a:r>
            <a:r>
              <a:rPr lang="it-IT" sz="3600" dirty="0" err="1" smtClean="0"/>
              <a:t>urc</a:t>
            </a:r>
            <a:r>
              <a:rPr lang="it-IT" sz="3600" dirty="0"/>
              <a:t>;</a:t>
            </a:r>
            <a:endParaRPr lang="it-IT" sz="3600" dirty="0" smtClean="0"/>
          </a:p>
          <a:p>
            <a:pPr algn="just">
              <a:buFontTx/>
              <a:buChar char="-"/>
            </a:pPr>
            <a:r>
              <a:rPr lang="it-IT" sz="3600" dirty="0"/>
              <a:t>i</a:t>
            </a:r>
            <a:r>
              <a:rPr lang="it-IT" sz="3600" dirty="0" smtClean="0"/>
              <a:t>doneità professionale (camerale o albi);</a:t>
            </a:r>
          </a:p>
          <a:p>
            <a:pPr algn="just">
              <a:buFontTx/>
              <a:buChar char="-"/>
            </a:pPr>
            <a:r>
              <a:rPr lang="it-IT" sz="3600" dirty="0" smtClean="0"/>
              <a:t>Iscrizione </a:t>
            </a:r>
            <a:r>
              <a:rPr lang="it-IT" sz="3600" dirty="0" err="1" smtClean="0"/>
              <a:t>white</a:t>
            </a:r>
            <a:r>
              <a:rPr lang="it-IT" sz="3600" dirty="0" smtClean="0"/>
              <a:t> </a:t>
            </a:r>
            <a:r>
              <a:rPr lang="it-IT" sz="3600" dirty="0" err="1" smtClean="0"/>
              <a:t>list</a:t>
            </a:r>
            <a:r>
              <a:rPr lang="it-IT" sz="3600" dirty="0" smtClean="0"/>
              <a:t> per le attività sensibili indicate dall’art. 1, comma 53 della l. n. 190/2012 (es. trasporto e riciclaggio rifiuti, nolo a freddo ecc.)</a:t>
            </a:r>
          </a:p>
          <a:p>
            <a:pPr marL="0" indent="0" algn="just">
              <a:buNone/>
            </a:pPr>
            <a:endParaRPr lang="it-IT" sz="3600" dirty="0" smtClean="0"/>
          </a:p>
          <a:p>
            <a:pPr marL="0" indent="0" algn="just">
              <a:buNone/>
            </a:pPr>
            <a:r>
              <a:rPr lang="it-IT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→</a:t>
            </a:r>
            <a:r>
              <a:rPr lang="it-IT" sz="3600" dirty="0" smtClean="0"/>
              <a:t>  obbligo di previsione di una clausola risolutiva del contratto, eventuali penali pari al 10% del contratto o incameramento della cauzione definitiva ove richiesta, controllo a campione ai sensi dell’art. 71 del dpr n. 445/2000</a:t>
            </a:r>
          </a:p>
          <a:p>
            <a:pPr algn="just">
              <a:buFontTx/>
              <a:buChar char="-"/>
            </a:pPr>
            <a:endParaRPr lang="it-IT" sz="36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496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CONTROLLO DEI REQUISITI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it-IT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da € 5.000,00 ad € 20.000,00 € </a:t>
            </a:r>
          </a:p>
          <a:p>
            <a:pPr marL="0" indent="0" algn="just">
              <a:buNone/>
            </a:pPr>
            <a:r>
              <a:rPr lang="it-IT" sz="3600" dirty="0" smtClean="0"/>
              <a:t>possibilità di stipula del contratto sulla base di autocertificazione, con obbligo di consultazione:</a:t>
            </a:r>
          </a:p>
          <a:p>
            <a:pPr algn="just">
              <a:buFontTx/>
              <a:buChar char="-"/>
            </a:pPr>
            <a:r>
              <a:rPr lang="it-IT" sz="3600" dirty="0"/>
              <a:t>c</a:t>
            </a:r>
            <a:r>
              <a:rPr lang="it-IT" sz="3600" dirty="0" smtClean="0"/>
              <a:t>asellario </a:t>
            </a:r>
            <a:r>
              <a:rPr lang="it-IT" sz="3600" dirty="0" err="1" smtClean="0"/>
              <a:t>Anac</a:t>
            </a:r>
            <a:endParaRPr lang="it-IT" sz="3600" dirty="0" smtClean="0"/>
          </a:p>
          <a:p>
            <a:pPr algn="just">
              <a:buFontTx/>
              <a:buChar char="-"/>
            </a:pPr>
            <a:r>
              <a:rPr lang="it-IT" sz="3600" dirty="0"/>
              <a:t>v</a:t>
            </a:r>
            <a:r>
              <a:rPr lang="it-IT" sz="3600" dirty="0" smtClean="0"/>
              <a:t>erifica dei </a:t>
            </a:r>
            <a:r>
              <a:rPr lang="it-IT" sz="3600" dirty="0" err="1" smtClean="0"/>
              <a:t>requisti</a:t>
            </a:r>
            <a:r>
              <a:rPr lang="it-IT" sz="3600" dirty="0" smtClean="0"/>
              <a:t> di cui all’art. 80, comma 1, 4 e 5, </a:t>
            </a:r>
            <a:r>
              <a:rPr lang="it-IT" sz="3600" dirty="0" err="1" smtClean="0"/>
              <a:t>lett</a:t>
            </a:r>
            <a:r>
              <a:rPr lang="it-IT" sz="3600" dirty="0" smtClean="0"/>
              <a:t>. b), del </a:t>
            </a:r>
            <a:r>
              <a:rPr lang="it-IT" sz="3600" dirty="0" err="1" smtClean="0"/>
              <a:t>d.lgs</a:t>
            </a:r>
            <a:r>
              <a:rPr lang="it-IT" sz="3600" dirty="0" smtClean="0"/>
              <a:t> </a:t>
            </a:r>
            <a:r>
              <a:rPr lang="it-IT" sz="3600" dirty="0"/>
              <a:t>n. </a:t>
            </a:r>
            <a:r>
              <a:rPr lang="it-IT" sz="3600" dirty="0" smtClean="0"/>
              <a:t>50/2016</a:t>
            </a:r>
          </a:p>
          <a:p>
            <a:pPr algn="just">
              <a:buFontTx/>
              <a:buChar char="-"/>
            </a:pPr>
            <a:r>
              <a:rPr lang="it-IT" sz="3600" dirty="0"/>
              <a:t>i</a:t>
            </a:r>
            <a:r>
              <a:rPr lang="it-IT" sz="3600" dirty="0" smtClean="0"/>
              <a:t>doneità professionale (camerale o albi)</a:t>
            </a:r>
          </a:p>
          <a:p>
            <a:pPr algn="just">
              <a:buFontTx/>
              <a:buChar char="-"/>
            </a:pPr>
            <a:r>
              <a:rPr lang="it-IT" sz="3600" dirty="0" smtClean="0"/>
              <a:t>Iscrizione </a:t>
            </a:r>
            <a:r>
              <a:rPr lang="it-IT" sz="3600" dirty="0" err="1" smtClean="0"/>
              <a:t>white</a:t>
            </a:r>
            <a:r>
              <a:rPr lang="it-IT" sz="3600" dirty="0" smtClean="0"/>
              <a:t> </a:t>
            </a:r>
            <a:r>
              <a:rPr lang="it-IT" sz="3600" dirty="0" err="1" smtClean="0"/>
              <a:t>list</a:t>
            </a:r>
            <a:r>
              <a:rPr lang="it-IT" sz="3600" dirty="0" smtClean="0"/>
              <a:t> per le attività sensibili indicate dall’art. 1, comma 53 della l. n. 190/2012 (es. trasporto e riciclaggio rifiuti, nolo a freddo ecc.)</a:t>
            </a:r>
          </a:p>
          <a:p>
            <a:pPr marL="0" indent="0" algn="just">
              <a:buNone/>
            </a:pPr>
            <a:endParaRPr lang="it-IT" sz="3600" dirty="0" smtClean="0"/>
          </a:p>
          <a:p>
            <a:pPr marL="0" indent="0" algn="just">
              <a:buNone/>
            </a:pPr>
            <a:r>
              <a:rPr lang="it-IT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→</a:t>
            </a:r>
            <a:r>
              <a:rPr lang="it-IT" sz="3600" dirty="0" smtClean="0"/>
              <a:t>  obbligo di previsione di una clausola risolutiva del contratto, eventuali penali, controllo a campione ai sensi dell’art. 71 del </a:t>
            </a:r>
            <a:r>
              <a:rPr lang="it-IT" sz="3600" dirty="0" err="1" smtClean="0"/>
              <a:t>dpr</a:t>
            </a:r>
            <a:r>
              <a:rPr lang="it-IT" sz="3600" dirty="0" smtClean="0"/>
              <a:t> n. 445/2000</a:t>
            </a:r>
          </a:p>
          <a:p>
            <a:pPr algn="just">
              <a:buFontTx/>
              <a:buChar char="-"/>
            </a:pPr>
            <a:endParaRPr lang="it-IT" sz="36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022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CONTROLLO DEI REQUISITI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it-IT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Superiori ad € 20.000,00 e fino a 40.000,00 €</a:t>
            </a:r>
          </a:p>
          <a:p>
            <a:pPr marL="0" indent="0" algn="just">
              <a:buNone/>
            </a:pPr>
            <a:r>
              <a:rPr lang="it-IT" sz="3600" dirty="0" smtClean="0"/>
              <a:t>Necessità della verifica del possesso dei requisiti di carattere generale di cui all’art. 80 del codice dei contratti pubblici e di quelli speciali ove richiesti.</a:t>
            </a:r>
          </a:p>
          <a:p>
            <a:pPr marL="0" indent="0" algn="just">
              <a:buNone/>
            </a:pPr>
            <a:endParaRPr lang="it-IT" sz="36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031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PROCEDURA NEGOZIATA FINO A 40.000,00 €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buFontTx/>
              <a:buChar char="-"/>
            </a:pPr>
            <a:r>
              <a:rPr lang="it-IT" sz="3600" dirty="0"/>
              <a:t>i</a:t>
            </a:r>
            <a:r>
              <a:rPr lang="it-IT" sz="3600" dirty="0" smtClean="0"/>
              <a:t>nvito rivolto anche a 3 operatori</a:t>
            </a:r>
          </a:p>
          <a:p>
            <a:pPr algn="just">
              <a:buFontTx/>
              <a:buChar char="-"/>
            </a:pPr>
            <a:r>
              <a:rPr lang="it-IT" sz="3600" dirty="0"/>
              <a:t>u</a:t>
            </a:r>
            <a:r>
              <a:rPr lang="it-IT" sz="3600" dirty="0" smtClean="0"/>
              <a:t>tilizzo ordinario del criterio del prezzo più basso</a:t>
            </a:r>
          </a:p>
          <a:p>
            <a:pPr algn="just">
              <a:buFontTx/>
              <a:buChar char="-"/>
            </a:pPr>
            <a:r>
              <a:rPr lang="it-IT" sz="3600" dirty="0"/>
              <a:t>f</a:t>
            </a:r>
            <a:r>
              <a:rPr lang="it-IT" sz="3600" dirty="0" smtClean="0"/>
              <a:t>acoltà di richiedere la cauzione provvisoria e quella definitiva</a:t>
            </a:r>
          </a:p>
          <a:p>
            <a:pPr algn="just">
              <a:buFontTx/>
              <a:buChar char="-"/>
            </a:pPr>
            <a:r>
              <a:rPr lang="it-IT" sz="3600" dirty="0"/>
              <a:t>d</a:t>
            </a:r>
            <a:r>
              <a:rPr lang="it-IT" sz="3600" dirty="0" smtClean="0"/>
              <a:t>eroga all’art. 95, comma 10, del d.lgs. n. 50/2016 (oneri di sicurezza interni e costi della manodopera)</a:t>
            </a:r>
          </a:p>
          <a:p>
            <a:pPr algn="just">
              <a:buFontTx/>
              <a:buChar char="-"/>
            </a:pPr>
            <a:r>
              <a:rPr lang="it-IT" sz="3600" dirty="0"/>
              <a:t>n</a:t>
            </a:r>
            <a:r>
              <a:rPr lang="it-IT" sz="3600" dirty="0" smtClean="0"/>
              <a:t>on doverosità della verifica dell’anomalia (in caso di offerte ammesse in numero inferiore a 5)</a:t>
            </a:r>
          </a:p>
          <a:p>
            <a:pPr algn="just">
              <a:buFontTx/>
              <a:buChar char="-"/>
            </a:pPr>
            <a:r>
              <a:rPr lang="it-IT" sz="3600" dirty="0" smtClean="0"/>
              <a:t>deroga allo </a:t>
            </a:r>
            <a:r>
              <a:rPr lang="it-IT" sz="3600" i="1" dirty="0" smtClean="0"/>
              <a:t>stand </a:t>
            </a:r>
            <a:r>
              <a:rPr lang="it-IT" sz="3600" i="1" dirty="0" err="1" smtClean="0"/>
              <a:t>still</a:t>
            </a:r>
            <a:r>
              <a:rPr lang="it-IT" sz="3600" i="1" dirty="0" smtClean="0"/>
              <a:t> </a:t>
            </a:r>
            <a:r>
              <a:rPr lang="it-IT" sz="3600" i="1" dirty="0" err="1" smtClean="0"/>
              <a:t>period</a:t>
            </a:r>
            <a:endParaRPr lang="it-IT" sz="3600" i="1" dirty="0" smtClean="0"/>
          </a:p>
          <a:p>
            <a:pPr algn="just">
              <a:buFontTx/>
              <a:buChar char="-"/>
            </a:pPr>
            <a:endParaRPr lang="it-IT" sz="3600" dirty="0" smtClean="0"/>
          </a:p>
          <a:p>
            <a:pPr marL="0" indent="0" algn="just">
              <a:buNone/>
            </a:pPr>
            <a:endParaRPr lang="it-IT" sz="36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866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1756</TotalTime>
  <Words>1172</Words>
  <Application>Microsoft Office PowerPoint</Application>
  <PresentationFormat>Presentazione su schermo (4:3)</PresentationFormat>
  <Paragraphs>115</Paragraphs>
  <Slides>14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Presentazione standard di PowerPoint</vt:lpstr>
      <vt:lpstr>IL VALORE DELL’APPALTO</vt:lpstr>
      <vt:lpstr>NORME COMUNI</vt:lpstr>
      <vt:lpstr>PRINCIPI COMUNI</vt:lpstr>
      <vt:lpstr>AFFIDAMENTI DIRETTI (DI IMPORTO INFERIORE A 40.000,00 €)</vt:lpstr>
      <vt:lpstr>CONTROLLO DEI REQUISITI</vt:lpstr>
      <vt:lpstr>CONTROLLO DEI REQUISITI</vt:lpstr>
      <vt:lpstr>CONTROLLO DEI REQUISITI</vt:lpstr>
      <vt:lpstr>PROCEDURA NEGOZIATA FINO A 40.000,00 €</vt:lpstr>
      <vt:lpstr>PROCEDURA NEGOZIATA DA 40.000,00 € FINO ALLE SOGLIE COMUNITARIE</vt:lpstr>
      <vt:lpstr>FASI DELLA PROCEDURA </vt:lpstr>
      <vt:lpstr>FASI DELLA PROCEDURA </vt:lpstr>
      <vt:lpstr>FASI DELLA PROCEDURA </vt:lpstr>
      <vt:lpstr>FASI DELLA PROCEDURA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varie forme di accesso</dc:title>
  <dc:creator>Principale</dc:creator>
  <cp:lastModifiedBy>farmenan</cp:lastModifiedBy>
  <cp:revision>82</cp:revision>
  <dcterms:created xsi:type="dcterms:W3CDTF">2017-11-07T10:01:12Z</dcterms:created>
  <dcterms:modified xsi:type="dcterms:W3CDTF">2018-04-10T08:41:39Z</dcterms:modified>
</cp:coreProperties>
</file>